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4" r:id="rId1"/>
  </p:sldMasterIdLst>
  <p:notesMasterIdLst>
    <p:notesMasterId r:id="rId30"/>
  </p:notesMasterIdLst>
  <p:sldIdLst>
    <p:sldId id="256" r:id="rId2"/>
    <p:sldId id="510" r:id="rId3"/>
    <p:sldId id="496" r:id="rId4"/>
    <p:sldId id="520" r:id="rId5"/>
    <p:sldId id="281" r:id="rId6"/>
    <p:sldId id="517" r:id="rId7"/>
    <p:sldId id="519" r:id="rId8"/>
    <p:sldId id="497" r:id="rId9"/>
    <p:sldId id="498" r:id="rId10"/>
    <p:sldId id="499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11" r:id="rId20"/>
    <p:sldId id="513" r:id="rId21"/>
    <p:sldId id="514" r:id="rId22"/>
    <p:sldId id="515" r:id="rId23"/>
    <p:sldId id="512" r:id="rId24"/>
    <p:sldId id="516" r:id="rId25"/>
    <p:sldId id="508" r:id="rId26"/>
    <p:sldId id="518" r:id="rId27"/>
    <p:sldId id="509" r:id="rId28"/>
    <p:sldId id="283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1600FF"/>
    <a:srgbClr val="EFEFEE"/>
    <a:srgbClr val="FAFAFA"/>
    <a:srgbClr val="B8B8B8"/>
    <a:srgbClr val="FF00FF"/>
    <a:srgbClr val="018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63"/>
    <p:restoredTop sz="74863" autoAdjust="0"/>
  </p:normalViewPr>
  <p:slideViewPr>
    <p:cSldViewPr snapToGrid="0" snapToObjects="1">
      <p:cViewPr varScale="1">
        <p:scale>
          <a:sx n="89" d="100"/>
          <a:sy n="89" d="100"/>
        </p:scale>
        <p:origin x="102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FFAC47EE-F7B1-C64D-B599-B555BEE6C3A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00C294A9-B255-3B45-B695-983DA50B2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4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Prep for meeting: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Timer (countdown to meeting start)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Slacker music and Zoom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Start PPT (check dates in intro slides)</a:t>
            </a:r>
          </a:p>
          <a:p>
            <a:pPr marL="174683" indent="-174683">
              <a:buFont typeface="Arial" panose="020B0604020202020204" pitchFamily="34" charset="0"/>
              <a:buChar char="•"/>
            </a:pPr>
            <a:r>
              <a:rPr lang="en-US" dirty="0"/>
              <a:t>Share screen (ensure AUDIO also shared)</a:t>
            </a:r>
          </a:p>
          <a:p>
            <a:pPr marL="174683" indent="-174683" defTabSz="931637">
              <a:buFont typeface="Arial" panose="020B0604020202020204" pitchFamily="34" charset="0"/>
              <a:buChar char="•"/>
              <a:defRPr/>
            </a:pPr>
            <a:r>
              <a:rPr lang="en-US" dirty="0"/>
              <a:t>Activate PPT Laser pointer </a:t>
            </a:r>
          </a:p>
          <a:p>
            <a:pPr marL="174683" indent="-174683" defTabSz="931637">
              <a:buFont typeface="Arial" panose="020B0604020202020204" pitchFamily="34" charset="0"/>
              <a:buChar char="•"/>
              <a:defRPr/>
            </a:pPr>
            <a:r>
              <a:rPr lang="en-US" dirty="0"/>
              <a:t>Have Materials ready to load into chat: State Site &amp; OMS instructions, group 501c19 packet for posts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77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00EBE-BAAD-9C78-95E6-689AED4D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EF4A39-3513-4A1F-A896-D42456E2F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A0622-FED1-C5BB-DA51-0CF3CF2E2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13639-7B62-6C29-D36F-38C8F6A5F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8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87C4-EB06-38EC-985C-614057BDE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29DB58-2AD0-ABE8-414C-304EB6BCD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AB783-93B5-6F08-8050-0D2809DBE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FFF6C-F96B-AC0D-EF9F-946B308E3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FD5C2-69F7-4954-9F9B-66DE2AC6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D6AC39-054C-FC63-93D3-6970C88F2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DD225-A9A8-8596-51EF-716988CEB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ECCED-5F0B-E834-293F-DA212F8B0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94A9-B255-3B45-B695-983DA50B22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86405-CEE5-4BC3-AEA5-B80E4852BC9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6163-6744-49A1-BCF1-37ED89D614F6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6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E08B-F0A5-4525-AE16-363043C37DF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1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94CB-D057-440A-B9CC-49DBE779ADA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3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7B2A-9614-4DAA-AF4E-75D2BD3DD0BB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76894-8D29-45EE-96A8-2FE146AAE399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4476A-2BB8-4A38-BED7-2098443DD1E8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A7E0-3A73-453C-87DF-1AF8EDCE826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8685-BECC-4F38-A1FB-36E3C0219B14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5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D174-E942-432A-B29A-27E1DF2B065A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2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A9D97-6863-4D4C-A0E0-7E21AEE97F23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7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3303A-9432-4287-8E49-239AB16D8A0B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3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86DB-F83B-41B8-A4D0-7624716FE8AE}" type="datetime1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8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CC1F-2871-4CE2-AC05-8195C240E416}" type="datetime1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2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ACFE-080F-4999-AB69-E16602502551}" type="datetime1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5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5297-C0F0-403A-ABC4-E7AA61C73B07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24327F38-E710-414B-8DCA-8A1BAD98D247}" type="datetime1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D2094ED-DED4-42F0-8F12-33D7FD57AEE4}" type="datetime1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DC9AE92-1494-574A-96DE-38D030DE7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90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2B8AA-4B1A-AC41-8ABF-78A236972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2981623"/>
          </a:xfrm>
        </p:spPr>
        <p:txBody>
          <a:bodyPr anchor="t">
            <a:normAutofit/>
          </a:bodyPr>
          <a:lstStyle/>
          <a:p>
            <a:r>
              <a:rPr lang="en-US" dirty="0"/>
              <a:t>Welcome to THE VFW DEPT of Indiana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Post quartermaster Training</a:t>
            </a:r>
            <a:br>
              <a:rPr lang="en-US" dirty="0"/>
            </a:br>
            <a:r>
              <a:rPr lang="en-US" dirty="0"/>
              <a:t>Tuesday, August 11,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0E96F-7011-D943-87FD-9E7174E9F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" b="123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1E60BF4-09FE-AA40-A3A4-268E48BE8BAB}"/>
              </a:ext>
            </a:extLst>
          </p:cNvPr>
          <p:cNvSpPr txBox="1">
            <a:spLocks/>
          </p:cNvSpPr>
          <p:nvPr/>
        </p:nvSpPr>
        <p:spPr>
          <a:xfrm>
            <a:off x="7388352" y="3659027"/>
            <a:ext cx="4627750" cy="2981623"/>
          </a:xfrm>
          <a:prstGeom prst="rect">
            <a:avLst/>
          </a:prstGeom>
          <a:ln w="47625">
            <a:solidFill>
              <a:srgbClr val="00B0F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C000"/>
                </a:solidFill>
              </a:rPr>
              <a:t>MUSIC is playing in the background. The Meeting Will Start in approximately: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4 MINUTES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0F785D-B027-D744-89DC-4044E266BB6F}"/>
              </a:ext>
            </a:extLst>
          </p:cNvPr>
          <p:cNvSpPr txBox="1">
            <a:spLocks/>
          </p:cNvSpPr>
          <p:nvPr/>
        </p:nvSpPr>
        <p:spPr>
          <a:xfrm>
            <a:off x="0" y="2637276"/>
            <a:ext cx="11914910" cy="97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effectLst/>
                <a:highlight>
                  <a:srgbClr val="0000FF"/>
                </a:highlight>
              </a:rPr>
              <a:t>Meeting Will Start at 6:00 PM ET – This is Automated Slide (no host)</a:t>
            </a:r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4DC7455-2B2A-23F0-0F71-7CCD76FF13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244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0077B-805D-CC37-57C3-3168E3926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83896-5076-8D3C-7223-F6FA883F7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Accessing the VFW National Website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99D90-A9C4-BE54-F859-175F2751C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Click to www.VFW.org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Login requires Troop ID.me (video Tutorial)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Dashboard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Quartermaster Menu 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Reports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Handout Available in the Chat for download</a:t>
            </a:r>
            <a:br>
              <a:rPr lang="en-US" sz="4000" b="1" dirty="0">
                <a:effectLst/>
              </a:rPr>
            </a:b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F8344-C55B-19E1-8616-2057D9F5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122044-7217-D7F4-4178-65C1F4784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796"/>
          <a:stretch/>
        </p:blipFill>
        <p:spPr>
          <a:xfrm>
            <a:off x="495215" y="5547251"/>
            <a:ext cx="8724158" cy="929355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57862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75325-38DC-C7C6-92C3-9E54CFF0A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84702-1436-0E76-0979-4BDFAC3B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Other Sources of Assistance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4D14B-0739-AC06-F81E-66062C12D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 lnSpcReduction="10000"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Previous Post Quartermasters and Commanders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District Quartermaster &amp; District Meetings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Brother and Sister Post Quartermasters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Training Documents &amp; Videos on National Site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SOI (August) / Spring &amp; Fall CONF/ Conv (Jun)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State QM Training Zooms</a:t>
            </a:r>
          </a:p>
          <a:p>
            <a:pPr lvl="1">
              <a:buClr>
                <a:prstClr val="white"/>
              </a:buClr>
              <a:buFont typeface="Wingdings" pitchFamily="2" charset="2"/>
              <a:buChar char="Ø"/>
              <a:defRPr/>
            </a:pPr>
            <a:r>
              <a:rPr lang="en-US" sz="27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https://vfwin.org/di/vfw/v2/default.asp?pid=155722</a:t>
            </a:r>
            <a:endParaRPr lang="en-US" sz="2700" b="1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National Help Desk 1-833-839-8387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E83A7-7ECE-692D-01AC-FAE651CDB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0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3F354-EF48-48D7-7721-F837F8C1E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A0191-0062-9B1B-926F-6E0003CD4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Government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ABBE7-F552-0E7D-52A8-7EE30E57C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Tx/>
            </a:pPr>
            <a:r>
              <a:rPr lang="en-US" sz="4000" b="1" dirty="0">
                <a:effectLst/>
              </a:rPr>
              <a:t>IRS Exempt / Non-profit 501(c)19 Status</a:t>
            </a:r>
          </a:p>
          <a:p>
            <a:pPr lvl="0">
              <a:buClrTx/>
            </a:pPr>
            <a:r>
              <a:rPr lang="en-US" sz="4000" b="1" dirty="0">
                <a:effectLst/>
              </a:rPr>
              <a:t>Annual 990 (IRS / Federal)</a:t>
            </a:r>
            <a:endParaRPr lang="en-US" sz="4000" dirty="0">
              <a:effectLst/>
            </a:endParaRPr>
          </a:p>
          <a:p>
            <a:r>
              <a:rPr lang="en-US" sz="4000" b="1" dirty="0">
                <a:effectLst/>
              </a:rPr>
              <a:t>State of Indiana Taxes and Filings</a:t>
            </a:r>
          </a:p>
          <a:p>
            <a:r>
              <a:rPr lang="en-US" sz="4000" b="1" dirty="0">
                <a:effectLst/>
              </a:rPr>
              <a:t>Indiana Charity Gaming</a:t>
            </a:r>
          </a:p>
          <a:p>
            <a:r>
              <a:rPr lang="en-US" sz="4000" b="1" dirty="0">
                <a:effectLst/>
              </a:rPr>
              <a:t>Licenses / Permits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Payroll Taxes and Filings for Paid Employees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(accountant/CPA or Service)</a:t>
            </a: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FBA06-2030-14F3-5B15-314A122FC5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0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F64EF-AAF7-B21C-5CFD-EBCA3421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3A3B7-C3BA-6660-CE4C-16B89F61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fr-FR" sz="3600" b="1" dirty="0">
                <a:solidFill>
                  <a:srgbClr val="FFC000"/>
                </a:solidFill>
              </a:rPr>
              <a:t>IRS Exempt / Non-profit 501(c)19 </a:t>
            </a:r>
            <a:r>
              <a:rPr lang="fr-FR" sz="3600" b="1" dirty="0" err="1">
                <a:solidFill>
                  <a:srgbClr val="FFC000"/>
                </a:solidFill>
              </a:rPr>
              <a:t>Status</a:t>
            </a:r>
            <a:endParaRPr lang="fr-FR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56DB-3007-754A-414F-CA88BA07E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IRS Exempt Group 0979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VFW DEPT of Indiana has Determination</a:t>
            </a:r>
            <a:endParaRPr lang="en-US" sz="4000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Districts and Posts are Subordinate Group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Group Exemption Letter</a:t>
            </a:r>
          </a:p>
          <a:p>
            <a:pPr>
              <a:buClr>
                <a:srgbClr val="FFC000"/>
              </a:buClr>
            </a:pPr>
            <a:r>
              <a:rPr lang="en-US" sz="4000" b="1" u="sng" dirty="0">
                <a:effectLst/>
              </a:rPr>
              <a:t>ALWAYS</a:t>
            </a:r>
            <a:r>
              <a:rPr lang="en-US" sz="4000" b="1" dirty="0">
                <a:effectLst/>
              </a:rPr>
              <a:t> use your own Post or District’s EIN 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- </a:t>
            </a:r>
            <a:r>
              <a:rPr lang="en-US" sz="4000" b="1" u="sng" dirty="0">
                <a:effectLst/>
              </a:rPr>
              <a:t>NEVER</a:t>
            </a:r>
            <a:r>
              <a:rPr lang="en-US" sz="4000" b="1" dirty="0">
                <a:effectLst/>
              </a:rPr>
              <a:t> use the DEPT’s EIN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Handout Available in the Chat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B2551-1BA0-0DCD-3268-26C7F8A27C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92FA49-5F36-D424-22B1-12A64C07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796"/>
          <a:stretch/>
        </p:blipFill>
        <p:spPr>
          <a:xfrm>
            <a:off x="744169" y="6062887"/>
            <a:ext cx="6350316" cy="676478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68734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8EF0B-E1DD-3612-AC38-B3C5B3B84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FF4FE-D292-3520-DAB4-1EB039AC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fr-FR" sz="3600" b="1" dirty="0" err="1">
                <a:solidFill>
                  <a:srgbClr val="FFC000"/>
                </a:solidFill>
              </a:rPr>
              <a:t>Annual</a:t>
            </a:r>
            <a:r>
              <a:rPr lang="fr-FR" sz="3600" b="1" dirty="0">
                <a:solidFill>
                  <a:srgbClr val="FFC000"/>
                </a:solidFill>
              </a:rPr>
              <a:t> 990 (IRS / </a:t>
            </a:r>
            <a:r>
              <a:rPr lang="fr-FR" sz="3600" b="1" dirty="0" err="1">
                <a:solidFill>
                  <a:srgbClr val="FFC000"/>
                </a:solidFill>
              </a:rPr>
              <a:t>Federal</a:t>
            </a:r>
            <a:r>
              <a:rPr lang="fr-FR" sz="3600" b="1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C69B8-44B6-0700-D068-BFC665FAA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 lnSpcReduction="10000"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Must File: 990-N, 990-EZ, or Full 990</a:t>
            </a: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CPA / Professional assistance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Ensure Filing as 501(c)</a:t>
            </a:r>
            <a:r>
              <a:rPr lang="en-US" sz="4000" b="1" u="sng" dirty="0">
                <a:solidFill>
                  <a:srgbClr val="FFC000"/>
                </a:solidFill>
                <a:effectLst/>
              </a:rPr>
              <a:t>19</a:t>
            </a:r>
            <a:r>
              <a:rPr lang="en-US" sz="2800" b="1" dirty="0">
                <a:solidFill>
                  <a:srgbClr val="00B0F0"/>
                </a:solidFill>
                <a:effectLst/>
              </a:rPr>
              <a:t> (rare exceptions)</a:t>
            </a:r>
            <a:endParaRPr lang="en-US" sz="4000" b="1" dirty="0">
              <a:solidFill>
                <a:srgbClr val="00B0F0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B75C92-0757-28F7-7FA8-367C8C776B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FFF985-7EBB-00A1-A4B1-F5AB7074D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47" y="1355611"/>
            <a:ext cx="9024466" cy="379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2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4F7B2-2E2D-B748-0B0B-38C34AA8F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3FE80-8D19-FAFB-4807-4BE66D06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State of Indiana Taxes and Filings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AEB7F-039E-4377-3FD8-4577F5B1A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NP-20 and IT-20NP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CPA / Professional assistance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State of Indiana Business Entity Report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State of Indiana Sales Tax (ST-103)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State of Indiana Food &amp; Beverage (FAB-103)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5359E-785F-A540-5506-B2802E1E5F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B839C-4556-ECB8-E2DC-CD9A23BD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8D1F-FBAD-4B4A-70E4-7B18AA929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Indiana Charity Gaming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B4770-9C8F-8383-0D58-E6C120C1A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751976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Separate, Segregated, Account 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(“Gaming” checking Account)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Restrictions on Spending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Different Types of Gaming 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(must have the endorsement)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Operators &amp; Workers listed on License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Annual Filing and Anniversary Fee – Every Year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Treasure Hunt Payout Filings &amp; Taxes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E4A289-4408-8BD2-D533-AD0A68EE73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ABEB8-F8DF-B11F-4FA4-C4DFA8EFA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C587A-7D46-192A-BF72-092514404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Licenses / Permits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CBAB2-5BA0-03E4-1220-F2313DF95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751976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Varies by Post – Common ones – Must Display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Registered Retail Merchant Certificate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(Indiana ST-103 and FAB-103)</a:t>
            </a:r>
            <a:endParaRPr lang="en-US" sz="4000" b="1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City/County Department of Health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Indiana Department of Homeland Security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(Entertainment Permit – from “old” Fire Marshall Inspection)</a:t>
            </a:r>
            <a:endParaRPr lang="en-US" sz="4000" b="1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Indiana Charity Gaming License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Fraternal </a:t>
            </a:r>
            <a:r>
              <a:rPr lang="en-US" sz="4000" b="1">
                <a:effectLst/>
              </a:rPr>
              <a:t>Alcohol Permit</a:t>
            </a: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1EDA04-2036-7575-D70A-C7EA0F0649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E3192-8D2A-DB28-6A15-6E44EBA02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74767-C9A1-5DCB-B063-D0162DC9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VFW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2F665-5386-E3FA-C300-4B64050DF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Quarterly Trustees Report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Annual Election Report (OMS – National Site)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Updates to Election Report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Community Service Reports (CSRs)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Information Available in OMS and State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FE6F8-51F5-2094-E049-35A30A19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2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BD90-3D4B-A05B-60BB-A8B9C02CE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46C31-1089-5A67-A4E3-AE2D169BF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BB31F-B769-F507-DB43-60F2CAFAC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Property and Liability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(damage/loss of building, protection against lawsuits from others who have an accident)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Liquor (Alcohol) Liability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(required by Indiana alcohol permitting)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Workers Compensation </a:t>
            </a:r>
            <a:r>
              <a:rPr lang="en-US" sz="4000" b="1" dirty="0">
                <a:effectLst/>
              </a:rPr>
              <a:t>(</a:t>
            </a:r>
            <a:r>
              <a:rPr lang="en-US" sz="4000" b="1" dirty="0" err="1">
                <a:effectLst/>
              </a:rPr>
              <a:t>req’d</a:t>
            </a:r>
            <a:r>
              <a:rPr lang="en-US" sz="4000" b="1" dirty="0">
                <a:effectLst/>
              </a:rPr>
              <a:t> for Employees)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Required Additional Named Insureds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(Indiana VFW and National VFW)</a:t>
            </a: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E621BA-B0BB-9361-D5D2-7D991124A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4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FE77A65-097D-6561-BF0A-AB375BAA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9FFFA-2BEA-FA3B-0D34-E7356A735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2981623"/>
          </a:xfrm>
        </p:spPr>
        <p:txBody>
          <a:bodyPr anchor="t">
            <a:normAutofit/>
          </a:bodyPr>
          <a:lstStyle/>
          <a:p>
            <a:r>
              <a:rPr lang="en-US" dirty="0"/>
              <a:t>Welcome to THE VFW DEPT of Indiana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Post quartermaster Training</a:t>
            </a:r>
            <a:br>
              <a:rPr lang="en-US" dirty="0"/>
            </a:br>
            <a:r>
              <a:rPr lang="en-US" dirty="0"/>
              <a:t>Tuesday, August 11,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FE15AC-1E49-F5EA-3E1D-D122E4AAB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43" b="25565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25A0501-BB31-E731-244E-5DDCA010AE05}"/>
              </a:ext>
            </a:extLst>
          </p:cNvPr>
          <p:cNvSpPr txBox="1">
            <a:spLocks/>
          </p:cNvSpPr>
          <p:nvPr/>
        </p:nvSpPr>
        <p:spPr>
          <a:xfrm>
            <a:off x="7388352" y="3659027"/>
            <a:ext cx="4627750" cy="2981623"/>
          </a:xfrm>
          <a:prstGeom prst="rect">
            <a:avLst/>
          </a:prstGeom>
          <a:ln w="47625">
            <a:solidFill>
              <a:srgbClr val="00B0F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C000"/>
                </a:solidFill>
              </a:rPr>
              <a:t>MUSIC is playing in the background. Waiting for People to Show will End in approximately: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4 MINUTES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94BF651-D97E-6ED0-9003-FD3D4C9EA2E6}"/>
              </a:ext>
            </a:extLst>
          </p:cNvPr>
          <p:cNvSpPr txBox="1">
            <a:spLocks/>
          </p:cNvSpPr>
          <p:nvPr/>
        </p:nvSpPr>
        <p:spPr>
          <a:xfrm>
            <a:off x="-1" y="2637276"/>
            <a:ext cx="12191999" cy="97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0" b="1" dirty="0">
                <a:effectLst/>
                <a:highlight>
                  <a:srgbClr val="0000FF"/>
                </a:highlight>
              </a:rPr>
              <a:t>NO Participants at Start Time– Waiting for People to Show</a:t>
            </a:r>
          </a:p>
          <a:p>
            <a:r>
              <a:rPr lang="en-US" sz="9000" b="1" dirty="0">
                <a:solidFill>
                  <a:srgbClr val="00B0F0"/>
                </a:solidFill>
                <a:effectLst/>
                <a:highlight>
                  <a:srgbClr val="0000FF"/>
                </a:highlight>
              </a:rPr>
              <a:t>(until meeting time +15 minutes)</a:t>
            </a:r>
            <a:endParaRPr lang="en-US" sz="9000" dirty="0">
              <a:solidFill>
                <a:srgbClr val="00B0F0"/>
              </a:solidFill>
              <a:effectLst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2F5D0E6-B92F-F5B7-2050-3BD6E1F958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565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F609E-90C0-4506-E9BE-D8712911A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DA259-C00F-7A2A-423F-EDDE0B979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8C730-C027-25A7-830A-46BA0AEB6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Directors &amp; Officers Professional Liability (D&amp;O)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claims arising out of "wrongful acts"; e.g., failing in fiduciary capacity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solidFill>
                  <a:srgbClr val="FFC000"/>
                </a:solidFill>
                <a:effectLst/>
              </a:rPr>
              <a:t>Employers Professional Liability Insurance (EPLI)</a:t>
            </a:r>
            <a:br>
              <a:rPr lang="en-US" sz="4000" b="1" dirty="0">
                <a:solidFill>
                  <a:srgbClr val="FFC000"/>
                </a:solidFill>
                <a:effectLst/>
              </a:rPr>
            </a:br>
            <a:r>
              <a:rPr lang="en-US" sz="4000" b="1" dirty="0">
                <a:effectLst/>
              </a:rPr>
              <a:t>AKA: Employment Practices Liability Insurance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claims alleging wrongful employment practices</a:t>
            </a: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48313C-CADA-4BEB-1BAB-D0D72EEF53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0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C18D5-5650-B9F7-5417-4E87BF6B0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2A701-3B88-D54C-0D98-9A5D3BA9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FB364-7D14-DEB8-D8DD-1B3F3D252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Not an Exhaustive List of All Insurance</a:t>
            </a:r>
          </a:p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May have several “bundled” </a:t>
            </a:r>
            <a:r>
              <a:rPr lang="en-US" sz="4000" b="1" dirty="0">
                <a:effectLst/>
              </a:rPr>
              <a:t>(?and save?)</a:t>
            </a:r>
            <a:endParaRPr lang="en-US" sz="4800" b="1" dirty="0">
              <a:effectLst/>
            </a:endParaRPr>
          </a:p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“Shop” early – may take month+ for initial estimate / paperwork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C6299-9C96-7822-B586-7B77DF677A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6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FAB4A-88DC-C145-4691-B120F9686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EFC1-9B8B-0497-9DB6-63E5E1587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48735-1758-6427-DC7E-E929625D4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 lnSpcReduction="10000"/>
          </a:bodyPr>
          <a:lstStyle/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Where to get Insurance </a:t>
            </a:r>
            <a:br>
              <a:rPr lang="en-US" sz="4800" b="1" dirty="0">
                <a:effectLst/>
              </a:rPr>
            </a:br>
            <a:r>
              <a:rPr lang="en-US" sz="4800" b="1" dirty="0">
                <a:effectLst/>
              </a:rPr>
              <a:t>(</a:t>
            </a:r>
            <a:r>
              <a:rPr lang="en-US" sz="4800" b="1" dirty="0">
                <a:solidFill>
                  <a:srgbClr val="FFFF00"/>
                </a:solidFill>
                <a:effectLst/>
              </a:rPr>
              <a:t>this is not an endorsement</a:t>
            </a:r>
            <a:r>
              <a:rPr lang="en-US" sz="4800" b="1" dirty="0">
                <a:effectLst/>
              </a:rPr>
              <a:t>)</a:t>
            </a:r>
          </a:p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Ask other posts / share knowledge</a:t>
            </a:r>
          </a:p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VFW </a:t>
            </a:r>
            <a:r>
              <a:rPr lang="en-US" sz="4800" b="1" dirty="0" err="1">
                <a:effectLst/>
              </a:rPr>
              <a:t>Nat’l</a:t>
            </a:r>
            <a:r>
              <a:rPr lang="en-US" sz="4800" b="1" dirty="0">
                <a:effectLst/>
              </a:rPr>
              <a:t> vendor: Lockton Affinity</a:t>
            </a:r>
            <a:br>
              <a:rPr lang="en-US" sz="4800" b="1" dirty="0">
                <a:effectLst/>
              </a:rPr>
            </a:br>
            <a:r>
              <a:rPr lang="en-US" sz="4400" b="1" dirty="0">
                <a:solidFill>
                  <a:srgbClr val="FFFF00"/>
                </a:solidFill>
                <a:effectLst/>
              </a:rPr>
              <a:t>https://</a:t>
            </a:r>
            <a:r>
              <a:rPr lang="en-US" sz="4400" b="1" dirty="0" err="1">
                <a:solidFill>
                  <a:srgbClr val="FFFF00"/>
                </a:solidFill>
                <a:effectLst/>
              </a:rPr>
              <a:t>vfwinsurance.com</a:t>
            </a:r>
            <a:r>
              <a:rPr lang="en-US" sz="4400" b="1" dirty="0">
                <a:solidFill>
                  <a:srgbClr val="FFFF00"/>
                </a:solidFill>
                <a:effectLst/>
              </a:rPr>
              <a:t>/post-insurance/</a:t>
            </a:r>
          </a:p>
          <a:p>
            <a:pPr lvl="0">
              <a:buClr>
                <a:srgbClr val="FFC000"/>
              </a:buClr>
            </a:pPr>
            <a:r>
              <a:rPr lang="en-US" sz="4800" b="1" dirty="0">
                <a:effectLst/>
              </a:rPr>
              <a:t>Gateway Insurance (Brad Beineke)</a:t>
            </a:r>
            <a:br>
              <a:rPr lang="en-US" sz="4800" b="1" dirty="0">
                <a:effectLst/>
              </a:rPr>
            </a:br>
            <a:r>
              <a:rPr lang="en-US" sz="4400" b="1" dirty="0">
                <a:solidFill>
                  <a:srgbClr val="FFFF00"/>
                </a:solidFill>
                <a:effectLst/>
              </a:rPr>
              <a:t>(314) 631.5111   </a:t>
            </a:r>
            <a:r>
              <a:rPr lang="en-US" sz="4400" b="1" dirty="0" err="1">
                <a:solidFill>
                  <a:srgbClr val="FFFF00"/>
                </a:solidFill>
                <a:effectLst/>
              </a:rPr>
              <a:t>brad@gatewaycanhelp.com</a:t>
            </a:r>
            <a:endParaRPr lang="en-US" sz="4400" b="1" dirty="0">
              <a:solidFill>
                <a:srgbClr val="FFFF00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08DA7F-232F-59FC-CF7E-A2DC40D465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A656-08A2-F607-202B-DA6418CF1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024A4-22B4-9A16-D9FE-6635B7E2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BONDING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6E883-E5E6-4544-8D4E-65A6F150E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VFW Bylaws Sec 703 require Bonding of each accountable officer (at least each QM)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Bond Protects the Post/District/Department’s money from criminal and negligent acts by the person being bonded (e.g., QM)</a:t>
            </a: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solidFill>
                <a:srgbClr val="FFFF00"/>
              </a:solidFill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68E8A8-9285-D9BB-B04F-50C7274542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53493-7CB3-FFBD-335A-A95D6A1B8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2C0A-A622-0D2E-FECB-D0210D8DF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BONDING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CAFE0-401F-F30D-47B1-57460FBB9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Where to get Bonding 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(</a:t>
            </a:r>
            <a:r>
              <a:rPr lang="en-US" sz="4000" b="1" dirty="0">
                <a:solidFill>
                  <a:srgbClr val="FFFF00"/>
                </a:solidFill>
                <a:effectLst/>
              </a:rPr>
              <a:t>this is not an endorsement</a:t>
            </a:r>
            <a:r>
              <a:rPr lang="en-US" sz="4000" b="1" dirty="0">
                <a:effectLst/>
              </a:rPr>
              <a:t>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Ask other posts / share knowledge</a:t>
            </a:r>
          </a:p>
          <a:p>
            <a:pPr lvl="0">
              <a:buClr>
                <a:srgbClr val="FFC000"/>
              </a:buClr>
            </a:pPr>
            <a:r>
              <a:rPr lang="en-US" sz="4400" b="1" dirty="0">
                <a:effectLst/>
              </a:rPr>
              <a:t>VFW </a:t>
            </a:r>
            <a:r>
              <a:rPr lang="en-US" sz="4400" b="1" dirty="0" err="1">
                <a:effectLst/>
              </a:rPr>
              <a:t>Nat’l</a:t>
            </a:r>
            <a:r>
              <a:rPr lang="en-US" sz="4400" b="1" dirty="0">
                <a:effectLst/>
              </a:rPr>
              <a:t> vendor: Tallman Insurance</a:t>
            </a:r>
            <a:br>
              <a:rPr lang="en-US" sz="4400" b="1" dirty="0">
                <a:effectLst/>
              </a:rPr>
            </a:br>
            <a:r>
              <a:rPr lang="en-US" sz="4000" b="1" dirty="0">
                <a:solidFill>
                  <a:srgbClr val="FFFF00"/>
                </a:solidFill>
                <a:effectLst/>
              </a:rPr>
              <a:t>See Indiana General Orders for Form (July)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River City Bonding (Randy Bristow)</a:t>
            </a:r>
            <a:br>
              <a:rPr lang="en-US" sz="4400" b="1" dirty="0">
                <a:effectLst/>
              </a:rPr>
            </a:br>
            <a:r>
              <a:rPr lang="en-US" sz="4000" b="1" dirty="0">
                <a:solidFill>
                  <a:srgbClr val="FFFF00"/>
                </a:solidFill>
                <a:effectLst/>
              </a:rPr>
              <a:t>(210) 865-2963   </a:t>
            </a:r>
            <a:br>
              <a:rPr lang="en-US" sz="4000" b="1" dirty="0">
                <a:solidFill>
                  <a:srgbClr val="FFFF00"/>
                </a:solidFill>
                <a:effectLst/>
              </a:rPr>
            </a:br>
            <a:r>
              <a:rPr lang="en-US" sz="4000" b="1" dirty="0" err="1">
                <a:solidFill>
                  <a:srgbClr val="FFFF00"/>
                </a:solidFill>
                <a:effectLst/>
              </a:rPr>
              <a:t>rbristow@rivercitybonding.com</a:t>
            </a:r>
            <a:endParaRPr lang="en-US" sz="4000" b="1" dirty="0">
              <a:solidFill>
                <a:srgbClr val="FFFF00"/>
              </a:solidFill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  <a:p>
            <a:pPr lvl="0">
              <a:buClr>
                <a:srgbClr val="FFC000"/>
              </a:buClr>
            </a:pP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0EC10F-773C-E789-B2FA-FDB895245F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9A421-A168-28B7-7B7E-B59549A8A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42B53-00A1-AE31-5B2E-FFBC4793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Recurring Post Quartermaster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85AF5-1042-AC53-2DB1-52D0C987A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 fontScale="92500" lnSpcReduction="20000"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Bank Reconciliations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Income/Expenses (or Profit &amp; Loss) Reports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Information for House Committee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Information for Membership Meetings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Info and Access for Trustees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Payroll Taxes Monthly (?)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ST-103 and FAB-103 Monthly Filings/Payments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Write Down / Make a List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End of Month Checklist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159976-37DF-70E8-9536-A06285131F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9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016B-D45F-4213-DB30-267474B6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82960-DCD4-B154-38FD-73576EF8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Future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0EBC7-BF93-E6C0-F9CA-C0E80B909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Watch for Future Training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Q&amp;A (time Permitting)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Follow up after meeting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Monthly QM Training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One-off training / more specific training / Questions available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Invite me to your district meeting or </a:t>
            </a:r>
            <a:br>
              <a:rPr lang="en-US" sz="4000" b="1" dirty="0">
                <a:effectLst/>
              </a:rPr>
            </a:br>
            <a:r>
              <a:rPr lang="en-US" sz="4000" b="1" dirty="0">
                <a:effectLst/>
              </a:rPr>
              <a:t>district school of instruction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2F054-1C29-6714-7772-65E76BE450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016B-D45F-4213-DB30-267474B6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82960-DCD4-B154-38FD-73576EF8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Question and Answer Time</a:t>
            </a:r>
            <a:br>
              <a:rPr lang="en-US" sz="3600" b="1" dirty="0">
                <a:solidFill>
                  <a:srgbClr val="FFC000"/>
                </a:solidFill>
              </a:rPr>
            </a:b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0EBC7-BF93-E6C0-F9CA-C0E80B909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Todays Presentation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Open Floor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Caveat: I’m NOT a lawyer and Not a CPA</a:t>
            </a:r>
            <a:br>
              <a:rPr lang="en-US" sz="4000" b="1" dirty="0">
                <a:effectLst/>
              </a:rPr>
            </a:br>
            <a:r>
              <a:rPr lang="en-US" sz="2800" b="1" dirty="0">
                <a:effectLst/>
              </a:rPr>
              <a:t>(you may need a Professional for some Questions and Situations)</a:t>
            </a: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2F054-1C29-6714-7772-65E76BE450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2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CA619-52B6-D94E-B7C8-208833511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68164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Meeting Close Out /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C9E49-4842-284C-B4F6-C4447E0DF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46234"/>
            <a:ext cx="11302583" cy="6011917"/>
          </a:xfrm>
        </p:spPr>
        <p:txBody>
          <a:bodyPr anchor="t" anchorCtr="0">
            <a:normAutofit/>
          </a:bodyPr>
          <a:lstStyle/>
          <a:p>
            <a:endParaRPr lang="en-US" sz="4400" b="1" dirty="0">
              <a:effectLst/>
            </a:endParaRPr>
          </a:p>
          <a:p>
            <a:r>
              <a:rPr lang="en-US" sz="4400" b="1" dirty="0">
                <a:effectLst/>
              </a:rPr>
              <a:t>Thank you for Attending!</a:t>
            </a:r>
          </a:p>
          <a:p>
            <a:r>
              <a:rPr lang="en-US" sz="4400" b="1" dirty="0">
                <a:effectLst/>
              </a:rPr>
              <a:t>Additional Questions (small group)</a:t>
            </a:r>
          </a:p>
          <a:p>
            <a:r>
              <a:rPr lang="en-US" sz="4400" b="1" dirty="0">
                <a:effectLst/>
              </a:rPr>
              <a:t>Comments or Suggestions?</a:t>
            </a:r>
            <a:br>
              <a:rPr lang="en-US" sz="4400" b="1" dirty="0">
                <a:effectLst/>
              </a:rPr>
            </a:br>
            <a:r>
              <a:rPr lang="en-US" sz="2800" b="1" dirty="0">
                <a:effectLst/>
              </a:rPr>
              <a:t>(QM@VFWIN.ORG)</a:t>
            </a:r>
            <a:endParaRPr lang="en-US" sz="4400" b="1" dirty="0">
              <a:effectLst/>
            </a:endParaRPr>
          </a:p>
          <a:p>
            <a:endParaRPr lang="en-US" sz="3600" b="1" dirty="0">
              <a:effectLst/>
            </a:endParaRPr>
          </a:p>
          <a:p>
            <a:endParaRPr lang="en-US" sz="3600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00BE36-0B04-4D67-6C78-560B203C8E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90C8-487C-1A89-9503-F99E60F82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B68B-9C6C-E8F5-5879-711BF841D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3777144"/>
          </a:xfrm>
        </p:spPr>
        <p:txBody>
          <a:bodyPr anchor="t">
            <a:normAutofit fontScale="90000"/>
          </a:bodyPr>
          <a:lstStyle/>
          <a:p>
            <a:r>
              <a:rPr lang="en-US" sz="6600" dirty="0"/>
              <a:t>VFW Department of Indiana</a:t>
            </a:r>
            <a:br>
              <a:rPr lang="en-US" sz="6600" dirty="0"/>
            </a:br>
            <a:r>
              <a:rPr lang="en-US" sz="6600" dirty="0"/>
              <a:t>SCHOOL OF INSTRUCTION </a:t>
            </a:r>
            <a:br>
              <a:rPr lang="en-US" sz="6600" dirty="0"/>
            </a:br>
            <a:r>
              <a:rPr lang="en-US" sz="6600" dirty="0"/>
              <a:t>Saturday, August 29,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D84A94-1E59-2AA8-5FF6-D2DD1A9F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43" b="25565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922FDF64-F7FF-B607-54D6-BE56C87A8B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CF7FB-E34C-2E98-5249-6B6E23EC7A80}"/>
              </a:ext>
            </a:extLst>
          </p:cNvPr>
          <p:cNvSpPr txBox="1">
            <a:spLocks/>
          </p:cNvSpPr>
          <p:nvPr/>
        </p:nvSpPr>
        <p:spPr>
          <a:xfrm>
            <a:off x="655110" y="3886200"/>
            <a:ext cx="10868025" cy="28066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white"/>
              </a:buClr>
            </a:pPr>
            <a:r>
              <a:rPr lang="en-US" sz="6600" dirty="0">
                <a:solidFill>
                  <a:srgbClr val="FFC000"/>
                </a:solidFill>
              </a:rPr>
              <a:t>Welcome to Today’s Meeting!</a:t>
            </a:r>
            <a:endParaRPr lang="en-US" sz="44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330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B14ED-FC43-0814-FE49-E2C354177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29323-A9AB-91A3-518B-AC1DD78A0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056"/>
            <a:ext cx="12192000" cy="3777144"/>
          </a:xfrm>
        </p:spPr>
        <p:txBody>
          <a:bodyPr anchor="t">
            <a:normAutofit/>
          </a:bodyPr>
          <a:lstStyle/>
          <a:p>
            <a:r>
              <a:rPr lang="en-US" dirty="0"/>
              <a:t>VFW Department of Indiana</a:t>
            </a:r>
            <a:br>
              <a:rPr lang="en-US" dirty="0"/>
            </a:br>
            <a:r>
              <a:rPr lang="en-US" dirty="0"/>
              <a:t>SCHOOL OF INSTRUCTION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Post quartermaster Training</a:t>
            </a:r>
            <a:br>
              <a:rPr lang="en-US" dirty="0"/>
            </a:br>
            <a:r>
              <a:rPr lang="en-US" dirty="0"/>
              <a:t>Saturday, August 29,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5DB62-08B1-F747-0293-41194365DA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43" b="25565"/>
          <a:stretch/>
        </p:blipFill>
        <p:spPr>
          <a:xfrm>
            <a:off x="268610" y="5334170"/>
            <a:ext cx="2371683" cy="1133475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D07A9D8C-500C-3BE9-C510-B6ADEDE58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D5C246-04D1-5FF8-AF48-4FF902C509C8}"/>
              </a:ext>
            </a:extLst>
          </p:cNvPr>
          <p:cNvSpPr txBox="1">
            <a:spLocks/>
          </p:cNvSpPr>
          <p:nvPr/>
        </p:nvSpPr>
        <p:spPr>
          <a:xfrm>
            <a:off x="655110" y="3886200"/>
            <a:ext cx="10868025" cy="28066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white"/>
              </a:buClr>
            </a:pPr>
            <a:r>
              <a:rPr lang="en-US" sz="6600" dirty="0">
                <a:solidFill>
                  <a:srgbClr val="FFC000"/>
                </a:solidFill>
              </a:rPr>
              <a:t>Welcome to Today’s Meeting!</a:t>
            </a:r>
            <a:endParaRPr lang="en-US" sz="44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361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CA619-52B6-D94E-B7C8-208833511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Meeting topics and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C9E49-4842-284C-B4F6-C4447E0DF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400" b="1" dirty="0">
                <a:effectLst/>
              </a:rPr>
              <a:t>introduction</a:t>
            </a:r>
            <a:r>
              <a:rPr lang="en-US" sz="4400" dirty="0">
                <a:effectLst/>
              </a:rPr>
              <a:t>  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Government Reporting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VFW Reports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Insurance 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Bonding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Recurring Post QM Items</a:t>
            </a:r>
          </a:p>
          <a:p>
            <a:pPr>
              <a:buClr>
                <a:srgbClr val="FFC000"/>
              </a:buClr>
            </a:pPr>
            <a:r>
              <a:rPr lang="en-US" sz="4400" b="1" dirty="0">
                <a:effectLst/>
              </a:rPr>
              <a:t>Question and Answer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621FB8-DED6-61F9-F237-2C03841D9B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E30CB-96E3-F210-7439-2084419AB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4B58-1A8D-E0A9-E29F-2575AC38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Disclaimers and caveats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3C2D-2B64-2882-C893-845A0ACBF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Starting a Conversation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I’m Not a lawyer and I’m Not a CPA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References and links to resources are provided as much as possible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Customs and Will of Membership versus Bylaws, Laws, &amp; Regulations</a:t>
            </a:r>
          </a:p>
          <a:p>
            <a:pPr lvl="1">
              <a:buClr>
                <a:prstClr val="white"/>
              </a:buClr>
              <a:buFont typeface="Wingdings" pitchFamily="2" charset="2"/>
              <a:buChar char="Ø"/>
              <a:defRPr/>
            </a:pPr>
            <a:r>
              <a:rPr lang="en-US" sz="32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 </a:t>
            </a:r>
            <a:r>
              <a:rPr lang="en-US" sz="36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“No” is right answer; often we can </a:t>
            </a:r>
            <a:br>
              <a:rPr lang="en-US" sz="36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</a:br>
            <a:r>
              <a:rPr lang="en-US" sz="3600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</a:rPr>
              <a:t>find another way to “Yes”</a:t>
            </a:r>
            <a:endParaRPr lang="en-US" sz="2800" dirty="0"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75000"/>
                    </a:prstClr>
                  </a:gs>
                </a:gsLst>
                <a:lin ang="5580000" scaled="0"/>
                <a:tileRect/>
              </a:gra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96ACCA-B824-8222-B21C-D5B52307D3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9312E-E852-3D52-3369-4E920A18F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5551-0679-E3B1-9609-9FC2BFE99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Disclaimers and caveats </a:t>
            </a:r>
            <a:r>
              <a:rPr lang="en-US" sz="2400" b="1" dirty="0">
                <a:solidFill>
                  <a:srgbClr val="FFC000"/>
                </a:solidFill>
              </a:rPr>
              <a:t>(</a:t>
            </a:r>
            <a:r>
              <a:rPr lang="en-US" sz="2400" b="1" dirty="0" err="1">
                <a:solidFill>
                  <a:srgbClr val="FFC000"/>
                </a:solidFill>
              </a:rPr>
              <a:t>con’t</a:t>
            </a:r>
            <a:r>
              <a:rPr lang="en-US" sz="2400" b="1" dirty="0">
                <a:solidFill>
                  <a:srgbClr val="FFC000"/>
                </a:solidFill>
              </a:rPr>
              <a:t>)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18ACC-2052-014E-10BF-A64399848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800" b="1" dirty="0">
                <a:effectLst/>
              </a:rPr>
              <a:t>you may need  to consult a Professional for some Questions and specific Situations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FC000"/>
              </a:buClr>
              <a:buSzPct val="100000"/>
              <a:buFont typeface="Arial"/>
              <a:buChar char="•"/>
              <a:tabLst/>
              <a:defRPr/>
            </a:pPr>
            <a:r>
              <a:rPr lang="en-US" sz="4800" b="1" dirty="0"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  <a:latin typeface="Century Gothic" panose="020B0502020202020204"/>
              </a:rPr>
              <a:t>Unique situations (post to Post, day to day)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FFC000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4800" b="1" i="0" u="none" strike="noStrike" kern="1200" cap="small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white"/>
                    </a:gs>
                    <a:gs pos="100000">
                      <a:prstClr val="white">
                        <a:lumMod val="75000"/>
                      </a:prstClr>
                    </a:gs>
                  </a:gsLst>
                  <a:lin ang="5580000" scaled="0"/>
                  <a:tileRect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Many situations vary case-by-case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100000"/>
              <a:buFont typeface="Wingdings" pitchFamily="2" charset="2"/>
              <a:buChar char="Ø"/>
              <a:tabLst/>
              <a:defRPr/>
            </a:pPr>
            <a:endParaRPr kumimoji="0" lang="en-US" sz="3600" b="0" i="0" u="none" strike="noStrike" kern="1200" cap="small" spc="0" normalizeH="0" baseline="0" noProof="0" dirty="0">
              <a:ln>
                <a:noFill/>
              </a:ln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75000"/>
                    </a:prstClr>
                  </a:gs>
                </a:gsLst>
                <a:lin ang="5580000" scaled="0"/>
                <a:tileRect/>
              </a:gra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B896E2-1850-6D81-A3F0-082C0B4905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11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29C34-1E42-96E8-1D1A-341E06B68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C1EE-CB79-75E7-2DA0-93CAA4AB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A6602-B1A9-2273-DC6F-19085CFCE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302583" cy="6101255"/>
          </a:xfrm>
        </p:spPr>
        <p:txBody>
          <a:bodyPr anchor="t">
            <a:normAutofit/>
          </a:bodyPr>
          <a:lstStyle/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Welcome!</a:t>
            </a:r>
          </a:p>
          <a:p>
            <a:pPr lvl="0">
              <a:buClr>
                <a:srgbClr val="FFC000"/>
              </a:buClr>
            </a:pPr>
            <a:r>
              <a:rPr lang="en-US" sz="4000" b="1" dirty="0">
                <a:effectLst/>
              </a:rPr>
              <a:t>Goal of Training Sessions</a:t>
            </a:r>
            <a:endParaRPr lang="en-US" sz="4000" dirty="0">
              <a:effectLst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3200" dirty="0">
                <a:effectLst/>
              </a:rPr>
              <a:t>High Level Guide / Overview</a:t>
            </a:r>
          </a:p>
          <a:p>
            <a:r>
              <a:rPr lang="en-US" sz="4000" b="1" dirty="0">
                <a:effectLst/>
              </a:rPr>
              <a:t>Accessing the VFW Indiana Website and its Resources</a:t>
            </a:r>
          </a:p>
          <a:p>
            <a:r>
              <a:rPr lang="en-US" sz="4000" b="1" dirty="0">
                <a:effectLst/>
              </a:rPr>
              <a:t>Accessing the VFW National Website and its Resources</a:t>
            </a:r>
          </a:p>
          <a:p>
            <a:r>
              <a:rPr lang="en-US" sz="4000" b="1" dirty="0">
                <a:effectLst/>
              </a:rPr>
              <a:t>Other Sources of Assistance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E92097-C8CD-23C4-44BD-594FEB8226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A7B2-9D62-39DC-2142-E3056FB0C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4AC20-5AE1-64AB-AE10-A7121EFD6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94290"/>
            <a:ext cx="9905998" cy="46245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Accessing the VFW Indiana Website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3F00F-A189-04B1-E442-67E16C0A3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756744"/>
            <a:ext cx="11628236" cy="6101255"/>
          </a:xfrm>
        </p:spPr>
        <p:txBody>
          <a:bodyPr anchor="t">
            <a:normAutofit/>
          </a:bodyPr>
          <a:lstStyle/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Click to www.VFWIN.org</a:t>
            </a: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Public Side        vs.       Private Side </a:t>
            </a:r>
            <a:r>
              <a:rPr lang="en-US" sz="3200" b="1" dirty="0">
                <a:effectLst/>
              </a:rPr>
              <a:t>(Requires Login)</a:t>
            </a:r>
            <a:br>
              <a:rPr lang="en-US" sz="4400" b="1" dirty="0">
                <a:effectLst/>
              </a:rPr>
            </a:br>
            <a:r>
              <a:rPr lang="en-US" sz="4400" b="1" dirty="0">
                <a:effectLst/>
              </a:rPr>
              <a:t>		</a:t>
            </a:r>
            <a:r>
              <a:rPr lang="en-US" sz="3600" b="1" dirty="0">
                <a:effectLst/>
              </a:rPr>
              <a:t>About									Documents</a:t>
            </a:r>
            <a:br>
              <a:rPr lang="en-US" sz="3600" b="1" dirty="0">
                <a:effectLst/>
              </a:rPr>
            </a:br>
            <a:r>
              <a:rPr lang="en-US" sz="3600" b="1" dirty="0">
                <a:effectLst/>
              </a:rPr>
              <a:t>		Programs							Dashboard</a:t>
            </a:r>
            <a:br>
              <a:rPr lang="en-US" sz="3600" b="1" dirty="0">
                <a:effectLst/>
              </a:rPr>
            </a:br>
            <a:r>
              <a:rPr lang="en-US" sz="3600" b="1" dirty="0">
                <a:effectLst/>
              </a:rPr>
              <a:t>		Resources							Program Reports (CSR)</a:t>
            </a:r>
            <a:endParaRPr lang="en-US" sz="4000" b="1" dirty="0">
              <a:effectLst/>
            </a:endParaRPr>
          </a:p>
          <a:p>
            <a:pPr>
              <a:buClr>
                <a:srgbClr val="FFC000"/>
              </a:buClr>
            </a:pPr>
            <a:r>
              <a:rPr lang="en-US" sz="4000" b="1" dirty="0">
                <a:effectLst/>
              </a:rPr>
              <a:t>Handout Available in the Chat for download</a:t>
            </a:r>
            <a:br>
              <a:rPr lang="en-US" sz="4000" b="1" dirty="0">
                <a:effectLst/>
              </a:rPr>
            </a:br>
            <a:endParaRPr lang="en-US" sz="4000" b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247A8A-8A80-7AA2-827B-2D9C1528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0" b="4650"/>
          <a:stretch/>
        </p:blipFill>
        <p:spPr>
          <a:xfrm>
            <a:off x="9601327" y="5534518"/>
            <a:ext cx="2371683" cy="1133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EC43DF-4595-3607-620C-1471DED2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796"/>
          <a:stretch/>
        </p:blipFill>
        <p:spPr>
          <a:xfrm>
            <a:off x="695240" y="4836478"/>
            <a:ext cx="8724158" cy="929355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76418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{85DFF87C-B9B8-5143-8F11-ADEB7597AF46}tf10001063</Template>
  <TotalTime>24638</TotalTime>
  <Words>1259</Words>
  <Application>Microsoft Macintosh PowerPoint</Application>
  <PresentationFormat>Widescreen</PresentationFormat>
  <Paragraphs>175</Paragraphs>
  <Slides>28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</vt:lpstr>
      <vt:lpstr>Mesh</vt:lpstr>
      <vt:lpstr>Welcome to THE VFW DEPT of Indiana  Post quartermaster Training Tuesday, August 11, 2026</vt:lpstr>
      <vt:lpstr>Welcome to THE VFW DEPT of Indiana  Post quartermaster Training Tuesday, August 11, 2026</vt:lpstr>
      <vt:lpstr>VFW Department of Indiana SCHOOL OF INSTRUCTION  Saturday, August 29, 2026</vt:lpstr>
      <vt:lpstr>VFW Department of Indiana SCHOOL OF INSTRUCTION  Post quartermaster Training Saturday, August 29, 2026</vt:lpstr>
      <vt:lpstr>Meeting topics and agenda</vt:lpstr>
      <vt:lpstr>Disclaimers and caveats</vt:lpstr>
      <vt:lpstr>Disclaimers and caveats (con’t)</vt:lpstr>
      <vt:lpstr>introduction</vt:lpstr>
      <vt:lpstr>Accessing the VFW Indiana Website </vt:lpstr>
      <vt:lpstr>Accessing the VFW National Website </vt:lpstr>
      <vt:lpstr>Other Sources of Assistance </vt:lpstr>
      <vt:lpstr>Government Reporting</vt:lpstr>
      <vt:lpstr>IRS Exempt / Non-profit 501(c)19 Status</vt:lpstr>
      <vt:lpstr>Annual 990 (IRS / Federal)</vt:lpstr>
      <vt:lpstr>State of Indiana Taxes and Filings</vt:lpstr>
      <vt:lpstr>Indiana Charity Gaming</vt:lpstr>
      <vt:lpstr>Licenses / Permits</vt:lpstr>
      <vt:lpstr>VFW Reports</vt:lpstr>
      <vt:lpstr>INSURANCE</vt:lpstr>
      <vt:lpstr>INSURANCE</vt:lpstr>
      <vt:lpstr>INSURANCE</vt:lpstr>
      <vt:lpstr>INSURANCE</vt:lpstr>
      <vt:lpstr>BONDING</vt:lpstr>
      <vt:lpstr>BONDING</vt:lpstr>
      <vt:lpstr>Recurring Post Quartermaster Items</vt:lpstr>
      <vt:lpstr>Future opportunities</vt:lpstr>
      <vt:lpstr>Question and Answer Time </vt:lpstr>
      <vt:lpstr>Meeting Close Out /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crossroads officials association football meeting Thursday, August 23, 2018</dc:title>
  <dc:creator>MJ Jordan</dc:creator>
  <cp:lastModifiedBy>Michael Jordan</cp:lastModifiedBy>
  <cp:revision>432</cp:revision>
  <cp:lastPrinted>2026-04-20T15:08:53Z</cp:lastPrinted>
  <dcterms:created xsi:type="dcterms:W3CDTF">2018-08-22T22:47:26Z</dcterms:created>
  <dcterms:modified xsi:type="dcterms:W3CDTF">2026-08-29T13:46:44Z</dcterms:modified>
</cp:coreProperties>
</file>